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4"/>
  </p:sldMasterIdLst>
  <p:notesMasterIdLst>
    <p:notesMasterId r:id="rId29"/>
  </p:notesMasterIdLst>
  <p:handoutMasterIdLst>
    <p:handoutMasterId r:id="rId30"/>
  </p:handoutMasterIdLst>
  <p:sldIdLst>
    <p:sldId id="322" r:id="rId5"/>
    <p:sldId id="321" r:id="rId6"/>
    <p:sldId id="318" r:id="rId7"/>
    <p:sldId id="316" r:id="rId8"/>
    <p:sldId id="315" r:id="rId9"/>
    <p:sldId id="323" r:id="rId10"/>
    <p:sldId id="324" r:id="rId11"/>
    <p:sldId id="325" r:id="rId12"/>
    <p:sldId id="326" r:id="rId13"/>
    <p:sldId id="327" r:id="rId14"/>
    <p:sldId id="328" r:id="rId15"/>
    <p:sldId id="314" r:id="rId16"/>
    <p:sldId id="329" r:id="rId17"/>
    <p:sldId id="331" r:id="rId18"/>
    <p:sldId id="330" r:id="rId19"/>
    <p:sldId id="337" r:id="rId20"/>
    <p:sldId id="338" r:id="rId21"/>
    <p:sldId id="339" r:id="rId22"/>
    <p:sldId id="340" r:id="rId23"/>
    <p:sldId id="335" r:id="rId24"/>
    <p:sldId id="336" r:id="rId25"/>
    <p:sldId id="333" r:id="rId26"/>
    <p:sldId id="334" r:id="rId27"/>
    <p:sldId id="31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97" d="100"/>
          <a:sy n="97" d="100"/>
        </p:scale>
        <p:origin x="216" y="306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D2CB6-8F72-4DA2-A597-D5D96135CF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7BB416-BD5E-4B00-97DE-C19894B8CAE7}">
      <dgm:prSet/>
      <dgm:spPr/>
      <dgm:t>
        <a:bodyPr/>
        <a:lstStyle/>
        <a:p>
          <a:r>
            <a:rPr lang="en-US" b="1"/>
            <a:t>Adopt the Bayesian Network GLM Model</a:t>
          </a:r>
          <a:r>
            <a:rPr lang="en-US"/>
            <a:t> </a:t>
          </a:r>
        </a:p>
      </dgm:t>
    </dgm:pt>
    <dgm:pt modelId="{F980DE39-2180-414D-9ED2-119915150A87}" type="parTrans" cxnId="{75494716-2F0A-454F-82A4-A4B9F693A276}">
      <dgm:prSet/>
      <dgm:spPr/>
      <dgm:t>
        <a:bodyPr/>
        <a:lstStyle/>
        <a:p>
          <a:endParaRPr lang="en-US"/>
        </a:p>
      </dgm:t>
    </dgm:pt>
    <dgm:pt modelId="{0B3FC5F0-AC7D-45C0-91C7-C005257F9DA7}" type="sibTrans" cxnId="{75494716-2F0A-454F-82A4-A4B9F693A276}">
      <dgm:prSet/>
      <dgm:spPr/>
      <dgm:t>
        <a:bodyPr/>
        <a:lstStyle/>
        <a:p>
          <a:endParaRPr lang="en-US"/>
        </a:p>
      </dgm:t>
    </dgm:pt>
    <dgm:pt modelId="{98281D11-01E2-4224-B253-A0BD8FD28770}">
      <dgm:prSet/>
      <dgm:spPr/>
      <dgm:t>
        <a:bodyPr/>
        <a:lstStyle/>
        <a:p>
          <a:r>
            <a:rPr lang="en-US" b="1"/>
            <a:t>Use 3 Key factors to Determine Risk</a:t>
          </a:r>
          <a:endParaRPr lang="en-US"/>
        </a:p>
      </dgm:t>
    </dgm:pt>
    <dgm:pt modelId="{6ADA1C55-C189-47FF-99F7-0246F7CFD2BA}" type="parTrans" cxnId="{022E2EA2-6B5F-4CAD-850C-51093326FA7F}">
      <dgm:prSet/>
      <dgm:spPr/>
      <dgm:t>
        <a:bodyPr/>
        <a:lstStyle/>
        <a:p>
          <a:endParaRPr lang="en-US"/>
        </a:p>
      </dgm:t>
    </dgm:pt>
    <dgm:pt modelId="{47C2024B-0365-4B9B-A68E-32592B218D47}" type="sibTrans" cxnId="{022E2EA2-6B5F-4CAD-850C-51093326FA7F}">
      <dgm:prSet/>
      <dgm:spPr/>
      <dgm:t>
        <a:bodyPr/>
        <a:lstStyle/>
        <a:p>
          <a:endParaRPr lang="en-US"/>
        </a:p>
      </dgm:t>
    </dgm:pt>
    <dgm:pt modelId="{E6270B56-2501-47A4-963A-F1ACEF05AABC}" type="pres">
      <dgm:prSet presAssocID="{AF7D2CB6-8F72-4DA2-A597-D5D96135CFD7}" presName="linear" presStyleCnt="0">
        <dgm:presLayoutVars>
          <dgm:animLvl val="lvl"/>
          <dgm:resizeHandles val="exact"/>
        </dgm:presLayoutVars>
      </dgm:prSet>
      <dgm:spPr/>
    </dgm:pt>
    <dgm:pt modelId="{3A0ECB5E-CCA1-4F5A-AD7A-53A81A24CDC5}" type="pres">
      <dgm:prSet presAssocID="{177BB416-BD5E-4B00-97DE-C19894B8CA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901C731-C9BA-4990-A83B-568F8EBC8C20}" type="pres">
      <dgm:prSet presAssocID="{0B3FC5F0-AC7D-45C0-91C7-C005257F9DA7}" presName="spacer" presStyleCnt="0"/>
      <dgm:spPr/>
    </dgm:pt>
    <dgm:pt modelId="{5AF6EB1A-716F-4B5B-9050-5841976CF9B9}" type="pres">
      <dgm:prSet presAssocID="{98281D11-01E2-4224-B253-A0BD8FD2877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5494716-2F0A-454F-82A4-A4B9F693A276}" srcId="{AF7D2CB6-8F72-4DA2-A597-D5D96135CFD7}" destId="{177BB416-BD5E-4B00-97DE-C19894B8CAE7}" srcOrd="0" destOrd="0" parTransId="{F980DE39-2180-414D-9ED2-119915150A87}" sibTransId="{0B3FC5F0-AC7D-45C0-91C7-C005257F9DA7}"/>
    <dgm:cxn modelId="{3E4EE721-97A8-463C-AB6D-F82807C898FF}" type="presOf" srcId="{AF7D2CB6-8F72-4DA2-A597-D5D96135CFD7}" destId="{E6270B56-2501-47A4-963A-F1ACEF05AABC}" srcOrd="0" destOrd="0" presId="urn:microsoft.com/office/officeart/2005/8/layout/vList2"/>
    <dgm:cxn modelId="{9CFBB225-EDB1-430E-BCA6-D104076EDD69}" type="presOf" srcId="{98281D11-01E2-4224-B253-A0BD8FD28770}" destId="{5AF6EB1A-716F-4B5B-9050-5841976CF9B9}" srcOrd="0" destOrd="0" presId="urn:microsoft.com/office/officeart/2005/8/layout/vList2"/>
    <dgm:cxn modelId="{022E2EA2-6B5F-4CAD-850C-51093326FA7F}" srcId="{AF7D2CB6-8F72-4DA2-A597-D5D96135CFD7}" destId="{98281D11-01E2-4224-B253-A0BD8FD28770}" srcOrd="1" destOrd="0" parTransId="{6ADA1C55-C189-47FF-99F7-0246F7CFD2BA}" sibTransId="{47C2024B-0365-4B9B-A68E-32592B218D47}"/>
    <dgm:cxn modelId="{35D0B2B5-AEB7-4FB2-BFE7-3AAC7EF42A88}" type="presOf" srcId="{177BB416-BD5E-4B00-97DE-C19894B8CAE7}" destId="{3A0ECB5E-CCA1-4F5A-AD7A-53A81A24CDC5}" srcOrd="0" destOrd="0" presId="urn:microsoft.com/office/officeart/2005/8/layout/vList2"/>
    <dgm:cxn modelId="{25115D57-4E0F-4565-818B-78ECFB9F824F}" type="presParOf" srcId="{E6270B56-2501-47A4-963A-F1ACEF05AABC}" destId="{3A0ECB5E-CCA1-4F5A-AD7A-53A81A24CDC5}" srcOrd="0" destOrd="0" presId="urn:microsoft.com/office/officeart/2005/8/layout/vList2"/>
    <dgm:cxn modelId="{FEE99132-392B-411E-BE03-5D98048BED02}" type="presParOf" srcId="{E6270B56-2501-47A4-963A-F1ACEF05AABC}" destId="{6901C731-C9BA-4990-A83B-568F8EBC8C20}" srcOrd="1" destOrd="0" presId="urn:microsoft.com/office/officeart/2005/8/layout/vList2"/>
    <dgm:cxn modelId="{C21477CB-34B3-4AF9-8A82-C9DB230F78EA}" type="presParOf" srcId="{E6270B56-2501-47A4-963A-F1ACEF05AABC}" destId="{5AF6EB1A-716F-4B5B-9050-5841976CF9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CB5E-CCA1-4F5A-AD7A-53A81A24CDC5}">
      <dsp:nvSpPr>
        <dsp:cNvPr id="0" name=""/>
        <dsp:cNvSpPr/>
      </dsp:nvSpPr>
      <dsp:spPr>
        <a:xfrm>
          <a:off x="0" y="37454"/>
          <a:ext cx="6180137" cy="1829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/>
            <a:t>Adopt the Bayesian Network GLM Model</a:t>
          </a:r>
          <a:r>
            <a:rPr lang="en-US" sz="4600" kern="1200"/>
            <a:t> </a:t>
          </a:r>
        </a:p>
      </dsp:txBody>
      <dsp:txXfrm>
        <a:off x="89327" y="126781"/>
        <a:ext cx="6001483" cy="1651226"/>
      </dsp:txXfrm>
    </dsp:sp>
    <dsp:sp modelId="{5AF6EB1A-716F-4B5B-9050-5841976CF9B9}">
      <dsp:nvSpPr>
        <dsp:cNvPr id="0" name=""/>
        <dsp:cNvSpPr/>
      </dsp:nvSpPr>
      <dsp:spPr>
        <a:xfrm>
          <a:off x="0" y="1999815"/>
          <a:ext cx="6180137" cy="1829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/>
            <a:t>Use 3 Key factors to Determine Risk</a:t>
          </a:r>
          <a:endParaRPr lang="en-US" sz="4600" kern="1200"/>
        </a:p>
      </dsp:txBody>
      <dsp:txXfrm>
        <a:off x="89327" y="2089142"/>
        <a:ext cx="6001483" cy="1651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135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167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115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3901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93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89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2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50751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1591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65267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174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615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331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4018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289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215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753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694" r:id="rId21"/>
    <p:sldLayoutId id="2147483692" r:id="rId22"/>
    <p:sldLayoutId id="2147483686" r:id="rId23"/>
    <p:sldLayoutId id="214748368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Identifying Alzheimer's Risk Factors and Prediction</a:t>
            </a:r>
          </a:p>
        </p:txBody>
      </p:sp>
      <p:pic>
        <p:nvPicPr>
          <p:cNvPr id="4" name="Picture 3" descr="Red Triangles">
            <a:extLst>
              <a:ext uri="{FF2B5EF4-FFF2-40B4-BE49-F238E27FC236}">
                <a16:creationId xmlns:a16="http://schemas.microsoft.com/office/drawing/2014/main" id="{4E03EA59-87FA-CA9D-9978-635C2E05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7" r="18947" b="-1"/>
          <a:stretch/>
        </p:blipFill>
        <p:spPr>
          <a:xfrm>
            <a:off x="6282296" y="690465"/>
            <a:ext cx="4784352" cy="525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ABF1C-BFE0-8C78-958E-695C4E51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25C6-18E1-5EF9-F05A-F7CD8A02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Bayesian Network: Hybrid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835A9A6-3E80-E1E2-2085-44EEB1413AF2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The HC model utilizes a hybrid-based algorithm for predictor connections.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Results were identical to the score-based algorithm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1AF3-4482-8915-C952-6E18F9E639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white background with black and white lines&#10;&#10;AI-generated content may be incorrect.">
            <a:extLst>
              <a:ext uri="{FF2B5EF4-FFF2-40B4-BE49-F238E27FC236}">
                <a16:creationId xmlns:a16="http://schemas.microsoft.com/office/drawing/2014/main" id="{0BE104B9-2212-1A7E-76A6-0DC40AFD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4" y="2371149"/>
            <a:ext cx="6452876" cy="3258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47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A944-3A08-9E39-AE92-CCABCAE4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387D-06C0-C047-EA06-3F58BD8E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Bayesian Network: Local Discovery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CEF37D-6334-B1C4-A5DF-17B44E7A1747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 HC model utilizes a hybrid-based algorithm for predictor connections.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Results were identical to the score-based algorithm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8A5E5-99CE-8C16-F3A5-27F049435C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6BED3A0C-88E7-933A-6703-8E2C2C30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0" y="2066731"/>
            <a:ext cx="5996183" cy="3867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383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EF1C1-5933-D909-38D2-D22F630A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Models: Baseline</a:t>
            </a:r>
            <a:endParaRPr lang="en-Z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28FA8C2-5974-CD84-996E-EE007ACC6614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Four models were developed for this project: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Generalized Linear Model (GLM)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Decision Tree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Neural Networks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Random Forest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Each model includes: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Baseline model (all predictor variables)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Stepwise selection model (forward-backward selection)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Bayesian Network-based model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GLM Approach: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Uses logistic regression to estimate probability.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94129-1999-7159-E6E3-7D6C478655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 descr="A pencil on top of a paper with a printed line graph">
            <a:extLst>
              <a:ext uri="{FF2B5EF4-FFF2-40B4-BE49-F238E27FC236}">
                <a16:creationId xmlns:a16="http://schemas.microsoft.com/office/drawing/2014/main" id="{BE8FB361-581F-E690-EB49-83D0CCF9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4" y="2572809"/>
            <a:ext cx="4627186" cy="3088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5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9F090-E2FF-9B0D-0629-50082E711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46AAE-43A6-8DC1-2462-DE68AC45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Decision Tree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DA6D3-25B9-0A6A-14D4-1983AA8B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4" y="2072703"/>
            <a:ext cx="6452876" cy="3855593"/>
          </a:xfrm>
          <a:prstGeom prst="rect">
            <a:avLst/>
          </a:prstGeom>
          <a:noFill/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C832F11-463B-9251-FC88-D9015DA50B5F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8169196" y="2066731"/>
            <a:ext cx="3108391" cy="38675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Decision Trees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split data into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subsets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based on training data.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Creates a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classification system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to predict the target variable. 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Pruning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is applied using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cross-validated error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to prevent overfitting.</a:t>
            </a:r>
            <a:endParaRPr lang="en-US" altLang="en-US" sz="1700" dirty="0"/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The following figures show the </a:t>
            </a:r>
            <a:r>
              <a:rPr lang="en-US" altLang="en-US" sz="1700" dirty="0"/>
              <a:t>Decision Tree Models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51DF6EC-DA68-D304-0699-C3F626C43E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C533467-1BB0-AB86-D891-B42E73197A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43600"/>
            <a:ext cx="968375" cy="65246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3837D-F773-E429-1F27-AE86BCC5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9D272A-2EDD-35A1-9C0F-6F59804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Decision Tree</a:t>
            </a:r>
            <a:endParaRPr lang="en-ZA" dirty="0"/>
          </a:p>
        </p:txBody>
      </p:sp>
      <p:pic>
        <p:nvPicPr>
          <p:cNvPr id="7" name="Picture 6" descr="A diagram of a tree&#10;&#10;AI-generated content may be incorrect.">
            <a:extLst>
              <a:ext uri="{FF2B5EF4-FFF2-40B4-BE49-F238E27FC236}">
                <a16:creationId xmlns:a16="http://schemas.microsoft.com/office/drawing/2014/main" id="{F4311879-4E39-946E-128C-F04DE52E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08" y="1931437"/>
            <a:ext cx="5904638" cy="386753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87E5F-42EE-3C17-F6E2-CA3CC4A5FB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7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A77B7-5A2D-92D8-1EE6-000711868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9BB3DA-942E-CA73-6628-FD83FD2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Decision Tree</a:t>
            </a:r>
            <a:endParaRPr lang="en-ZA" dirty="0"/>
          </a:p>
        </p:txBody>
      </p:sp>
      <p:pic>
        <p:nvPicPr>
          <p:cNvPr id="7" name="Picture 6" descr="A diagram of a tree&#10;&#10;AI-generated content may be incorrect.">
            <a:extLst>
              <a:ext uri="{FF2B5EF4-FFF2-40B4-BE49-F238E27FC236}">
                <a16:creationId xmlns:a16="http://schemas.microsoft.com/office/drawing/2014/main" id="{CD635DF0-7335-A766-E4B5-EFA4ABD5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42" y="2076063"/>
            <a:ext cx="6019516" cy="386753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7AE44-5CE8-AF7F-28B1-ABB31B350A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7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D79A-DAD0-5625-D744-61E66628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032B8-2B3A-DC9E-2B72-E258B413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Neural Networks - Baseline</a:t>
            </a:r>
            <a:endParaRPr lang="en-ZA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A3094A-40E8-0CDB-C471-294FD82A8672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6668185" y="2057401"/>
            <a:ext cx="4609399" cy="41194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Neural Network Structure: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Composed of multiple layers of interconnected “neurons”.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Each connection has a weight, adjusted during training.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Functionality:</a:t>
            </a:r>
          </a:p>
          <a:p>
            <a:pPr lvl="2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Identifies patterns and makes predictions.</a:t>
            </a:r>
          </a:p>
          <a:p>
            <a:pPr lvl="2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Accuracy improves over time through iterative training and weight adjustments.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Figures show the Neural Network models for each variable selection method.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43768F5-3874-0C82-4426-E692E57535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2C11EFAC-7646-F928-FE81-4D12711D13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43600"/>
            <a:ext cx="968375" cy="65246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0F2116C8-8E5F-BDC6-BF82-61A49F07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6" y="2167910"/>
            <a:ext cx="5591175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50316-4B73-951B-43B8-416AA6A0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F5641-4BE9-C87A-873D-05A72472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Neural Networks - Reduced</a:t>
            </a:r>
            <a:endParaRPr lang="en-ZA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A2C3699-CEE5-A9F0-04ED-8325CEFBA0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8C90701-38BE-D245-DB72-C675B94F40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43600"/>
            <a:ext cx="968375" cy="65246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30596F42-A593-53C9-B80B-47B012EB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37" y="1949194"/>
            <a:ext cx="8140926" cy="44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55F3E-13D3-BFA6-7643-5A78C4B5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FA3F0B-F0C7-7ACB-6525-2B0F4B8D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Neural Networks – Bayesian Network</a:t>
            </a:r>
            <a:endParaRPr lang="en-ZA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3AAFFB4-A4E4-7CBB-7EEA-66AFF1BDE1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536CB680-A6B0-CC09-5E54-03BE50F38D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43600"/>
            <a:ext cx="968375" cy="65246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3" name="Picture 2" descr="A network of connected lines and dots&#10;&#10;AI-generated content may be incorrect.">
            <a:extLst>
              <a:ext uri="{FF2B5EF4-FFF2-40B4-BE49-F238E27FC236}">
                <a16:creationId xmlns:a16="http://schemas.microsoft.com/office/drawing/2014/main" id="{4BAF00C2-9ECD-31CC-E7EB-9A927193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78" y="1850390"/>
            <a:ext cx="7705643" cy="40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EE905-E11C-EC4D-4B0C-2152570D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8E0525-8AC2-53D4-72FF-E574A870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Models: Random Forest</a:t>
            </a:r>
            <a:endParaRPr lang="en-ZA" dirty="0"/>
          </a:p>
        </p:txBody>
      </p:sp>
      <p:pic>
        <p:nvPicPr>
          <p:cNvPr id="7" name="Content Placeholder 6" descr="Digital stock icons in closeup">
            <a:extLst>
              <a:ext uri="{FF2B5EF4-FFF2-40B4-BE49-F238E27FC236}">
                <a16:creationId xmlns:a16="http://schemas.microsoft.com/office/drawing/2014/main" id="{DA8B77AF-91D4-4433-057A-A55F1C537F8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l="26642" r="10176" b="2"/>
          <a:stretch/>
        </p:blipFill>
        <p:spPr>
          <a:xfrm>
            <a:off x="1468814" y="2057401"/>
            <a:ext cx="4627186" cy="4119463"/>
          </a:xfrm>
          <a:noFill/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D605F51-26EA-2C3A-FECD-0186D01051A3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6668185" y="2057401"/>
            <a:ext cx="4609399" cy="41194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Extension of Decision Trees using multiple trees.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Random subsets of data are used to build each tree.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Averaging results improves accuracy and reduces overfitting.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D9B99B0-D929-2439-52C2-2A701C18EA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4EB9C42C-BA90-E096-19F8-A4C4C22D5F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943600"/>
            <a:ext cx="968375" cy="65246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Key Recommendations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Variable Selection</a:t>
            </a:r>
          </a:p>
          <a:p>
            <a:r>
              <a:rPr lang="en-US" dirty="0"/>
              <a:t>Models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4C951-A861-3389-D498-5F66A9B18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CDAD53-6F0D-91C4-CA32-AB08CA93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Results: Training Data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6C7F0-B5CA-5239-6471-288073B9FD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321CD-DBF6-DEF9-0CFF-A1F3D50C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68" y="1479652"/>
            <a:ext cx="8655664" cy="53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78A4-0787-B4DA-3624-79CC7376E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34FE22-B456-F5A1-0B82-6ADD6FA3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Results: Test Data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E3A04-2288-4649-8FE7-3B573CDCFD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5" name="Picture 4" descr="A graph of a graph showing a number of data&#10;&#10;AI-generated content may be incorrect.">
            <a:extLst>
              <a:ext uri="{FF2B5EF4-FFF2-40B4-BE49-F238E27FC236}">
                <a16:creationId xmlns:a16="http://schemas.microsoft.com/office/drawing/2014/main" id="{A62F179E-1CA5-34C0-753C-A3E3EA30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51" y="1510030"/>
            <a:ext cx="8282098" cy="53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3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09DB3-FE32-84F7-1C24-35149B4BC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733A4-4519-5C59-F291-37CDB41F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672CEA0-9827-B1EB-8201-01477BC53920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1468813" y="2066731"/>
            <a:ext cx="9916941" cy="38675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Goal: Identify the simplest model with strong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Top Performers:</a:t>
            </a:r>
          </a:p>
          <a:p>
            <a:pPr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Baseline GLM and Bayesian Network GLM performed well on both training and test curves.</a:t>
            </a:r>
          </a:p>
          <a:p>
            <a:pPr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Random Forest Model: Achieved perfect AUC, but had a high false positive rate, making it unsuitable.</a:t>
            </a:r>
          </a:p>
          <a:p>
            <a:pPr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Bayesian Network Model: Used the fewest variables (age, family history, APOE genotype) while maintaining same AUC, making it the most efficient choice for implementation.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24605-510E-2C56-35F0-617A6ACE46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9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65B68-B155-CE38-AA68-E06B2F5A1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B4D866-2076-A9C5-F7E4-EC7C1963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Works Cited</a:t>
            </a:r>
            <a:endParaRPr lang="en-Z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485C4E3-ACD9-24B4-0559-185D0C1C72A5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1468813" y="2066731"/>
            <a:ext cx="10310231" cy="38675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kern="100" dirty="0">
                <a:effectLst/>
              </a:rPr>
              <a:t>[1] Panday, A. (2025, January 30). </a:t>
            </a:r>
            <a:r>
              <a:rPr lang="en-US" i="1" kern="100" dirty="0">
                <a:effectLst/>
              </a:rPr>
              <a:t>Alzheimer’s Prediction dataset (global)</a:t>
            </a:r>
            <a:r>
              <a:rPr lang="en-US" kern="100" dirty="0">
                <a:effectLst/>
              </a:rPr>
              <a:t>. Kaggle. https://www.kaggle.com/datasets/ankushpanday1/alzheimers-prediction-dataset-global </a:t>
            </a:r>
          </a:p>
          <a:p>
            <a:pPr marL="0" marR="0">
              <a:spcAft>
                <a:spcPts val="800"/>
              </a:spcAft>
            </a:pPr>
            <a:r>
              <a:rPr lang="en-US" kern="100" dirty="0">
                <a:effectLst/>
              </a:rPr>
              <a:t>[2]  </a:t>
            </a:r>
            <a:r>
              <a:rPr lang="en-US" kern="100" dirty="0" err="1">
                <a:effectLst/>
              </a:rPr>
              <a:t>Bnlearn</a:t>
            </a:r>
            <a:r>
              <a:rPr lang="en-US" kern="100" dirty="0">
                <a:effectLst/>
              </a:rPr>
              <a:t> - Bayesian Network Structure Learning. (n.d.). https://www.bnlearn.com/ </a:t>
            </a:r>
          </a:p>
          <a:p>
            <a:pPr marL="0" marR="0">
              <a:spcAft>
                <a:spcPts val="800"/>
              </a:spcAft>
            </a:pPr>
            <a:r>
              <a:rPr lang="en-US" kern="100" dirty="0">
                <a:effectLst/>
              </a:rPr>
              <a:t>[3] Smith, A. (2024). Logistic Regression Notes. Orlando; University of Central Florida.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B4C65-DAB5-ACD3-EBFF-D9FF3CA946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Kyle Brinker</a:t>
            </a:r>
          </a:p>
          <a:p>
            <a:pPr>
              <a:spcAft>
                <a:spcPts val="600"/>
              </a:spcAft>
            </a:pPr>
            <a:r>
              <a:rPr lang="en-US" dirty="0"/>
              <a:t>ky601465@ucf.edu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Key Recommendations</a:t>
            </a:r>
            <a:endParaRPr lang="en-ZA" dirty="0"/>
          </a:p>
        </p:txBody>
      </p:sp>
      <p:pic>
        <p:nvPicPr>
          <p:cNvPr id="7" name="Content Placeholder 6" descr="Human brain nerve cells">
            <a:extLst>
              <a:ext uri="{FF2B5EF4-FFF2-40B4-BE49-F238E27FC236}">
                <a16:creationId xmlns:a16="http://schemas.microsoft.com/office/drawing/2014/main" id="{10F26761-43A9-E0C4-A7A8-6AF9CC0D9D1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468438" y="2831902"/>
            <a:ext cx="3090862" cy="2318146"/>
          </a:xfrm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2DDD9C6-7C23-0CE0-B4AF-4C978A41AF66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31188158"/>
              </p:ext>
            </p:extLst>
          </p:nvPr>
        </p:nvGraphicFramePr>
        <p:xfrm>
          <a:off x="5097463" y="2052638"/>
          <a:ext cx="6180137" cy="386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5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F71E8-8D71-9405-3A01-01C3B8F8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  <a:endParaRPr lang="en-ZA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0552AAA-61BE-C565-5076-D8BE74109686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1468814" y="1700981"/>
            <a:ext cx="3634127" cy="447588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Categorization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Countries grouped by continent to simplify the model.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Class 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Verified equal representation of Alzheimer’s and non-Alzheimer’s cases.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Significantly more patients without Alzheimer's</a:t>
            </a:r>
            <a:r>
              <a:rPr lang="en-US" altLang="en-US" sz="1400" dirty="0"/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Class Imbalance Adjustment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Applied weights (Alzheimer’s = 1.4, Non-Alzheimer’s = 1.0).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Data Transformation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Converted categorical predictors to numerical values.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Standardization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Centered and scaled predictor variables</a:t>
            </a:r>
          </a:p>
          <a:p>
            <a:pPr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en-US" sz="1400" dirty="0"/>
              <a:t>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arget variable remains unchanged.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518A5-1C9D-79F3-349C-3E7AAFD989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55EF7-DF84-A403-A9FE-EB5306C0E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" r="2" b="1574"/>
          <a:stretch/>
        </p:blipFill>
        <p:spPr>
          <a:xfrm>
            <a:off x="5191727" y="2057401"/>
            <a:ext cx="6085857" cy="411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438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C15354-374E-4710-792F-592E588B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Variable Selection</a:t>
            </a:r>
            <a:endParaRPr lang="en-ZA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CE9E18-F4C2-3B3A-348B-BE5512664C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model using no variable selection (all predictors) serves as a baseline to compare the performance of all other, reduced models.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D951B-D6C0-AB0A-0FFD-23670BE643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Three categories of variable selection were used in this project:</a:t>
            </a:r>
          </a:p>
          <a:p>
            <a:r>
              <a:rPr lang="en-US" dirty="0"/>
              <a:t>No Variable Selection</a:t>
            </a:r>
          </a:p>
          <a:p>
            <a:r>
              <a:rPr lang="en-US" dirty="0"/>
              <a:t>Forward-Backwards Stepwise Variable Selection</a:t>
            </a:r>
          </a:p>
          <a:p>
            <a:r>
              <a:rPr lang="en-US" dirty="0"/>
              <a:t>Bayesian Network Variable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6543-DA8C-CEE2-0E13-19DE61C134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7A6C-9EFE-D5CE-9B11-A3AD69CE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Stepwise Selection: Forward-Backward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C1C51D-23F1-23C9-CE78-D805C8E95F4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1468813" y="2066731"/>
            <a:ext cx="9405663" cy="38675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Stepwise selection (forward-backward) based on AIC.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Iteratively adds/removes variables to find the most relevant predictors.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Reduced variables from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24 to 5: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Age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Cholesterol Level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Family History of Alzheimer’s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Genetic Risk Factor (APOE ε4 allele)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Stress Levels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Urban vs Rural Living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1A75-E58A-107A-EB54-6205E1B74B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0FE75-0F57-6676-F7C5-59D90014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A954-25D5-C27D-A29F-B65DED6D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Stepwise Selection: Forward-Backward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6667CA4-34F0-6EDA-A4EA-F65387F2612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1468813" y="2066731"/>
            <a:ext cx="9464657" cy="38675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Stepwise selection (forward-backward) based on AIC.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Iteratively adds/removes variables to find the most relevant predictors.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Reduced variables from </a:t>
            </a: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24 to 5: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Age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Cholesterol Level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Family History of Alzheimer’s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Genetic Risk Factor (APOE ε4 allele)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Stress Levels </a:t>
            </a:r>
          </a:p>
          <a:p>
            <a:pPr marL="457200" lvl="1" indent="0" eaLnBrk="0" fontAlgn="base" hangingPunct="0">
              <a:spcBef>
                <a:spcPct val="0"/>
              </a:spcBef>
              <a:buFontTx/>
              <a:buChar char="•"/>
            </a:pPr>
            <a:r>
              <a:rPr kumimoji="0" lang="en-US" altLang="en-US" i="0" u="none" strike="noStrike" cap="none" normalizeH="0" baseline="0">
                <a:ln>
                  <a:noFill/>
                </a:ln>
                <a:effectLst/>
              </a:rPr>
              <a:t>Urban vs Rural Living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69B69-5A1D-3F8C-8F4E-CA70417E0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49F9-D62C-D1CB-077C-3A3C6845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19BA-D585-4EB9-9B19-2E0259C6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Bayesian Network: Constraint-Based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B2C7F5-DDBB-6641-67D2-102D0B3CAE95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Bayesian Networks:</a:t>
            </a: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en-US" sz="1600" dirty="0"/>
              <a:t>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se conditional</a:t>
            </a:r>
            <a:r>
              <a:rPr lang="en-US" altLang="en-US" sz="1600" dirty="0"/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probabilities to model relationships. </a:t>
            </a: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Graphically represents variable connections. </a:t>
            </a: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First tested model: HPC (constraint-based structure). </a:t>
            </a: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Produced an undirected graph</a:t>
            </a: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</a:rPr>
              <a:t>Not suitable for variable selection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CF7E6-B33A-6B80-FC21-02A43B6200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Picture 5" descr="A computer screen shot of a diagram">
            <a:extLst>
              <a:ext uri="{FF2B5EF4-FFF2-40B4-BE49-F238E27FC236}">
                <a16:creationId xmlns:a16="http://schemas.microsoft.com/office/drawing/2014/main" id="{FDB72DAA-69DA-85FF-1166-65609576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5" b="-1"/>
          <a:stretch/>
        </p:blipFill>
        <p:spPr>
          <a:xfrm>
            <a:off x="1468814" y="2066731"/>
            <a:ext cx="6452876" cy="3867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626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D624-53E6-4B86-7F9F-C8B4F3D78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ECE6-914A-A1AA-7F57-0393198D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Bayesian Network</a:t>
            </a:r>
            <a:r>
              <a:rPr lang="en-US"/>
              <a:t>: Score-Based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A145D63-3684-12C2-B562-C28B93A38D3F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700"/>
              <a:t>Second</a:t>
            </a:r>
            <a:r>
              <a:rPr kumimoji="0" lang="en-US" altLang="en-US" sz="1700" i="0" u="none" strike="noStrike" cap="none" normalizeH="0" baseline="0">
                <a:ln>
                  <a:noFill/>
                </a:ln>
                <a:effectLst/>
              </a:rPr>
              <a:t> tested model: </a:t>
            </a:r>
            <a:r>
              <a:rPr lang="en-US" altLang="en-US" sz="1700"/>
              <a:t>H2PC</a:t>
            </a:r>
            <a:r>
              <a:rPr kumimoji="0" lang="en-US" altLang="en-US" sz="1700" i="0" u="none" strike="noStrike" cap="none" normalizeH="0" baseline="0">
                <a:ln>
                  <a:noFill/>
                </a:ln>
                <a:effectLst/>
              </a:rPr>
              <a:t> (</a:t>
            </a:r>
            <a:r>
              <a:rPr lang="en-US" altLang="en-US" sz="1700"/>
              <a:t>score</a:t>
            </a:r>
            <a:r>
              <a:rPr kumimoji="0" lang="en-US" altLang="en-US" sz="1700" i="0" u="none" strike="noStrike" cap="none" normalizeH="0" baseline="0">
                <a:ln>
                  <a:noFill/>
                </a:ln>
                <a:effectLst/>
              </a:rPr>
              <a:t>-based structure).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>
                <a:ln>
                  <a:noFill/>
                </a:ln>
                <a:effectLst/>
              </a:rPr>
              <a:t>Produced a directed graph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700"/>
              <a:t>Connected the variables: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700">
                <a:effectLst/>
              </a:rPr>
              <a:t> Age</a:t>
            </a:r>
            <a:r>
              <a:rPr lang="en-US" sz="1700"/>
              <a:t> </a:t>
            </a:r>
            <a:r>
              <a:rPr lang="en-US" sz="1700">
                <a:effectLst/>
              </a:rPr>
              <a:t> 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700">
                <a:effectLst/>
              </a:rPr>
              <a:t> Family History of Alzheimer’s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1700">
                <a:effectLst/>
              </a:rPr>
              <a:t> Genetic Risk Factor (APOE ε4 allele). </a:t>
            </a:r>
            <a:endParaRPr kumimoji="0" lang="en-US" altLang="en-US" sz="170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79C6A-F3C5-1E20-ED09-63772EDB9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 descr="A white background with black and white lines&#10;&#10;AI-generated content may be incorrect.">
            <a:extLst>
              <a:ext uri="{FF2B5EF4-FFF2-40B4-BE49-F238E27FC236}">
                <a16:creationId xmlns:a16="http://schemas.microsoft.com/office/drawing/2014/main" id="{C7C5F124-5FA7-1838-D9F0-A04A15EF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4" y="2371149"/>
            <a:ext cx="6452876" cy="3258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1086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</TotalTime>
  <Words>793</Words>
  <Application>Microsoft Office PowerPoint</Application>
  <PresentationFormat>Widescreen</PresentationFormat>
  <Paragraphs>150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2013 - 2022 Theme</vt:lpstr>
      <vt:lpstr>Identifying Alzheimer's Risk Factors and Prediction</vt:lpstr>
      <vt:lpstr>Agenda</vt:lpstr>
      <vt:lpstr>Key Recommendations</vt:lpstr>
      <vt:lpstr>Data Exploration</vt:lpstr>
      <vt:lpstr>Variable Selection</vt:lpstr>
      <vt:lpstr>Stepwise Selection: Forward-Backward</vt:lpstr>
      <vt:lpstr>Stepwise Selection: Forward-Backward</vt:lpstr>
      <vt:lpstr>Bayesian Network: Constraint-Based</vt:lpstr>
      <vt:lpstr>Bayesian Network: Score-Based</vt:lpstr>
      <vt:lpstr>Bayesian Network: Hybrid</vt:lpstr>
      <vt:lpstr>Bayesian Network: Local Discovery</vt:lpstr>
      <vt:lpstr>Models: Baseline</vt:lpstr>
      <vt:lpstr>Models: Decision Tree</vt:lpstr>
      <vt:lpstr>Models: Decision Tree</vt:lpstr>
      <vt:lpstr>Models: Decision Tree</vt:lpstr>
      <vt:lpstr>Models: Neural Networks - Baseline</vt:lpstr>
      <vt:lpstr>Models: Neural Networks - Reduced</vt:lpstr>
      <vt:lpstr>Models: Neural Networks – Bayesian Network</vt:lpstr>
      <vt:lpstr>Models: Random Forest</vt:lpstr>
      <vt:lpstr>Results: Training Data</vt:lpstr>
      <vt:lpstr>Results: Test Data</vt:lpstr>
      <vt:lpstr>Summary</vt:lpstr>
      <vt:lpstr>Works Cited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Brinker</dc:creator>
  <cp:lastModifiedBy>Kyle Brinker</cp:lastModifiedBy>
  <cp:revision>12</cp:revision>
  <dcterms:created xsi:type="dcterms:W3CDTF">2025-03-08T21:16:15Z</dcterms:created>
  <dcterms:modified xsi:type="dcterms:W3CDTF">2025-03-09T01:29:39Z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